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4"/>
  </p:sldMasterIdLst>
  <p:notesMasterIdLst>
    <p:notesMasterId r:id="rId12"/>
  </p:notesMasterIdLst>
  <p:sldIdLst>
    <p:sldId id="256" r:id="rId5"/>
    <p:sldId id="294" r:id="rId6"/>
    <p:sldId id="293" r:id="rId7"/>
    <p:sldId id="295" r:id="rId8"/>
    <p:sldId id="292" r:id="rId9"/>
    <p:sldId id="291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6" roundtripDataSignature="AMtx7miLeeFCHKIxvDV88uNvJXY0E4gF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30D"/>
    <a:srgbClr val="C5B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5E601-35D6-4320-8E8B-7ABCC2E4A1A5}" v="6" dt="2023-02-16T10:09:53.113"/>
  </p1510:revLst>
</p1510:revInfo>
</file>

<file path=ppt/tableStyles.xml><?xml version="1.0" encoding="utf-8"?>
<a:tblStyleLst xmlns:a="http://schemas.openxmlformats.org/drawingml/2006/main" def="{30D05B44-10EC-4CF8-942C-125879D100A4}">
  <a:tblStyle styleId="{30D05B44-10EC-4CF8-942C-125879D100A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6E7"/>
          </a:solidFill>
        </a:fill>
      </a:tcStyle>
    </a:wholeTbl>
    <a:band1H>
      <a:tcTxStyle/>
      <a:tcStyle>
        <a:tcBdr/>
        <a:fill>
          <a:solidFill>
            <a:srgbClr val="DDEC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EC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4"/>
    <p:restoredTop sz="94085" autoAdjust="0"/>
  </p:normalViewPr>
  <p:slideViewPr>
    <p:cSldViewPr snapToGrid="0">
      <p:cViewPr varScale="1">
        <p:scale>
          <a:sx n="96" d="100"/>
          <a:sy n="96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36" Type="http://customschemas.google.com/relationships/presentationmetadata" Target="metadata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8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697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77442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1832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19914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3643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34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1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339" y="624110"/>
            <a:ext cx="9920274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2133600"/>
            <a:ext cx="992027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8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5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6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8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3483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1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6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525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/>
          <p:nvPr/>
        </p:nvSpPr>
        <p:spPr>
          <a:xfrm>
            <a:off x="0" y="-1"/>
            <a:ext cx="12192001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ctrTitle"/>
          </p:nvPr>
        </p:nvSpPr>
        <p:spPr>
          <a:xfrm>
            <a:off x="5289754" y="39340"/>
            <a:ext cx="6253317" cy="368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200"/>
              <a:buFont typeface="Calibri"/>
              <a:buNone/>
            </a:pPr>
            <a:r>
              <a:rPr lang="en-US" sz="6200" dirty="0"/>
              <a:t>East Canada Paper</a:t>
            </a:r>
            <a:endParaRPr dirty="0"/>
          </a:p>
        </p:txBody>
      </p:sp>
      <p:sp>
        <p:nvSpPr>
          <p:cNvPr id="107" name="Google Shape;107;p1"/>
          <p:cNvSpPr txBox="1">
            <a:spLocks noGrp="1"/>
          </p:cNvSpPr>
          <p:nvPr>
            <p:ph type="subTitle" idx="1"/>
          </p:nvPr>
        </p:nvSpPr>
        <p:spPr>
          <a:xfrm>
            <a:off x="5289753" y="3855864"/>
            <a:ext cx="6269347" cy="123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dirty="0"/>
              <a:t>Customer Project Handover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dirty="0"/>
              <a:t>Anne-Marie Fiore, Ed.D. </a:t>
            </a:r>
            <a:endParaRPr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FF7FB-B402-DF62-EEB2-7F22FF711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 dirty="0"/>
          </a:p>
        </p:txBody>
      </p:sp>
      <p:cxnSp>
        <p:nvCxnSpPr>
          <p:cNvPr id="109" name="Google Shape;109;p1"/>
          <p:cNvCxnSpPr/>
          <p:nvPr/>
        </p:nvCxnSpPr>
        <p:spPr>
          <a:xfrm>
            <a:off x="5447071" y="3743643"/>
            <a:ext cx="5636107" cy="0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7EA7A4D-E836-84FA-B1E2-D4B51445C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63" y="0"/>
            <a:ext cx="52094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F305C72-8769-4E0F-B31D-F4B1C9DC9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583CFC-05A3-4743-9A2E-7C2095B8D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A751892-92F2-4CB4-BCAB-6D0AAF8F1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5934046E-4D7C-4AA6-8633-29944553F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21462AB-19D6-42DB-A850-F35B82C7B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08D8C07-9637-45D3-9E40-7C5C40077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83C90A1-D75A-4818-9F01-B4BF19D74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8808F87B-C4B8-4084-BD89-E41A1A44E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E7FC0B23-1372-4455-98CE-E0FC7FF99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14B79DD-45AC-487C-B361-0312B3C85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DA09C7F-7AF3-4B6C-BC42-92780A682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FF7EBDD4-71BF-4FAF-B00B-444F9AE20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AF5E4290-F8B0-440E-A418-613A1552D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F0BF04A-FCC8-42BF-AD17-10F0ACB44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6F0A57-55BB-457C-9C8C-3DEE71009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0DB408E-A426-4658-B39D-0BBF09463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EFFABCA-CAA4-45E4-A7D4-DB3D2C864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99494AF8-97E4-4473-AA6E-B4AB127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D05C67DC-0E54-4C69-90BE-8374C7E97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B2B38B94-E895-4324-B699-EEF28E052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41E77CC3-723C-4C87-A1BA-D8E35B801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C5757E8-4CBE-4EA3-98AF-96361C91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51E4772B-9FB7-4AC7-B352-C44489167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7F853444-696F-4B42-8C91-1F6EDD53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CD1A3085-30B0-496B-B9D3-55280769A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1B2519D7-F51F-4583-9B50-41B493C14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6E1141E0-4F4D-4B40-BDB5-B2DD0FAEB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498ED7-8FAC-2036-A9B3-9EA6298E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IN"/>
              <a:t>Technical Tasks</a:t>
            </a: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5E0C91A-3F1D-43D7-9AB4-5D0A17D5C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3A6C27A1-A438-4EC6-93BF-EC26F29BB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Rolls of blueprints">
            <a:extLst>
              <a:ext uri="{FF2B5EF4-FFF2-40B4-BE49-F238E27FC236}">
                <a16:creationId xmlns:a16="http://schemas.microsoft.com/office/drawing/2014/main" id="{507EF087-DD61-0111-A56E-D8B8443E9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5" r="-2" b="-2"/>
          <a:stretch/>
        </p:blipFill>
        <p:spPr>
          <a:xfrm>
            <a:off x="-1554" y="1731"/>
            <a:ext cx="465585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763F-7D6D-5DE5-60F7-905F2863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81705" y="787782"/>
            <a:ext cx="779767" cy="365125"/>
          </a:xfrm>
        </p:spPr>
        <p:txBody>
          <a:bodyPr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9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-US" sz="19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C850-2B17-4157-B0BF-CB463DE0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pPr marL="114300" indent="0">
              <a:buClr>
                <a:srgbClr val="7AA6C4"/>
              </a:buClr>
              <a:buNone/>
            </a:pPr>
            <a:r>
              <a:rPr lang="en-US"/>
              <a:t>As part of the handover strategy for East Canada Paper, the handover of the following technical tasks will be completed and agreed upon:</a:t>
            </a:r>
          </a:p>
          <a:p>
            <a:pPr>
              <a:buClr>
                <a:srgbClr val="7AA6C4"/>
              </a:buClr>
              <a:buFont typeface="Arial" panose="020B0604020202020204" pitchFamily="34" charset="0"/>
              <a:buChar char="•"/>
            </a:pPr>
            <a:r>
              <a:rPr lang="en-US"/>
              <a:t>Monitoring</a:t>
            </a:r>
          </a:p>
          <a:p>
            <a:pPr>
              <a:buClr>
                <a:srgbClr val="7AA6C4"/>
              </a:buClr>
              <a:buFont typeface="Arial" panose="020B0604020202020204" pitchFamily="34" charset="0"/>
              <a:buChar char="•"/>
            </a:pPr>
            <a:r>
              <a:rPr lang="en-US"/>
              <a:t>Troubleshooting</a:t>
            </a:r>
          </a:p>
          <a:p>
            <a:pPr>
              <a:buClr>
                <a:srgbClr val="7AA6C4"/>
              </a:buClr>
              <a:buFont typeface="Arial" panose="020B0604020202020204" pitchFamily="34" charset="0"/>
              <a:buChar char="•"/>
            </a:pPr>
            <a:r>
              <a:rPr lang="en-US"/>
              <a:t>Security</a:t>
            </a:r>
          </a:p>
          <a:p>
            <a:pPr>
              <a:buClr>
                <a:srgbClr val="7AA6C4"/>
              </a:buClr>
              <a:buFont typeface="Arial" panose="020B0604020202020204" pitchFamily="34" charset="0"/>
              <a:buChar char="•"/>
            </a:pPr>
            <a:r>
              <a:rPr lang="en-US"/>
              <a:t>Deploying updates and new functions </a:t>
            </a:r>
          </a:p>
        </p:txBody>
      </p:sp>
    </p:spTree>
    <p:extLst>
      <p:ext uri="{BB962C8B-B14F-4D97-AF65-F5344CB8AC3E}">
        <p14:creationId xmlns:p14="http://schemas.microsoft.com/office/powerpoint/2010/main" val="449372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498ED7-8FAC-2036-A9B3-9EA6298E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IN" dirty="0"/>
              <a:t>Business Process Checklist Items</a:t>
            </a:r>
            <a:endParaRPr lang="en-US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763F-7D6D-5DE5-60F7-905F2863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48" y="3246438"/>
            <a:ext cx="596886" cy="365125"/>
          </a:xfrm>
        </p:spPr>
        <p:txBody>
          <a:bodyPr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900">
                <a:solidFill>
                  <a:srgbClr val="FFFFFF"/>
                </a:solidFill>
              </a:rPr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3</a:t>
            </a:fld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C850-2B17-4157-B0BF-CB463DE0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Identify examples of business process-related items that you will include in the handover checklist.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/>
              <a:t>Do East Canada Paper (ECP) users know how to 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view the list of suppliers meeting certain criteria?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place an order?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view sales trends?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analyze operational data?</a:t>
            </a:r>
          </a:p>
        </p:txBody>
      </p:sp>
    </p:spTree>
    <p:extLst>
      <p:ext uri="{BB962C8B-B14F-4D97-AF65-F5344CB8AC3E}">
        <p14:creationId xmlns:p14="http://schemas.microsoft.com/office/powerpoint/2010/main" val="8115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22AB8F-8672-4CA8-8E57-FDB5A32F1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rgbClr val="58757B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Large skydiving group mid-air">
            <a:extLst>
              <a:ext uri="{FF2B5EF4-FFF2-40B4-BE49-F238E27FC236}">
                <a16:creationId xmlns:a16="http://schemas.microsoft.com/office/drawing/2014/main" id="{1BA2CD38-4AE7-810A-0CC1-7817923AF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3" r="30205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98ED7-8FAC-2036-A9B3-9EA6298E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IN" sz="3200">
                <a:solidFill>
                  <a:srgbClr val="FEFFFF"/>
                </a:solidFill>
              </a:rPr>
              <a:t>Support Process Checklist Items</a:t>
            </a:r>
            <a:endParaRPr lang="en-US" sz="3200">
              <a:solidFill>
                <a:srgbClr val="FE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763F-7D6D-5DE5-60F7-905F2863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4</a:t>
            </a:fld>
            <a:endParaRPr lang="en-US" sz="19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C850-2B17-4157-B0BF-CB463DE0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 marL="114300" indent="0">
              <a:buClr>
                <a:srgbClr val="E9AE4F"/>
              </a:buClr>
              <a:buNone/>
            </a:pPr>
            <a:r>
              <a:rPr lang="en-US">
                <a:solidFill>
                  <a:srgbClr val="FEFFFF"/>
                </a:solidFill>
              </a:rPr>
              <a:t>Identify examples of support process-related items that you will include in the handover checklist.</a:t>
            </a:r>
          </a:p>
          <a:p>
            <a:pPr>
              <a:buClr>
                <a:srgbClr val="E9AE4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EFFFF"/>
                </a:solidFill>
              </a:rPr>
              <a:t>Does the support team know how to fix an issue in the delivery date format?</a:t>
            </a:r>
          </a:p>
          <a:p>
            <a:pPr>
              <a:buClr>
                <a:srgbClr val="E9AE4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EFFFF"/>
                </a:solidFill>
              </a:rPr>
              <a:t>Does the support team know how to include an additional field in the sales reports? </a:t>
            </a:r>
          </a:p>
        </p:txBody>
      </p:sp>
    </p:spTree>
    <p:extLst>
      <p:ext uri="{BB962C8B-B14F-4D97-AF65-F5344CB8AC3E}">
        <p14:creationId xmlns:p14="http://schemas.microsoft.com/office/powerpoint/2010/main" val="1110651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22AB8F-8672-4CA8-8E57-FDB5A32F1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rgbClr val="444666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Magnifying glass showing decling performance">
            <a:extLst>
              <a:ext uri="{FF2B5EF4-FFF2-40B4-BE49-F238E27FC236}">
                <a16:creationId xmlns:a16="http://schemas.microsoft.com/office/drawing/2014/main" id="{D3B2A97C-4E7F-E763-B5B6-04557421D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5" r="45998" b="-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98ED7-8FAC-2036-A9B3-9EA6298E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IN" sz="3000">
                <a:solidFill>
                  <a:srgbClr val="FEFFFF"/>
                </a:solidFill>
              </a:rPr>
              <a:t>General Data Protection Regulation</a:t>
            </a:r>
            <a:endParaRPr lang="en-US" sz="3000">
              <a:solidFill>
                <a:srgbClr val="FE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763F-7D6D-5DE5-60F7-905F2863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5</a:t>
            </a:fld>
            <a:endParaRPr lang="en-US" sz="19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C850-2B17-4157-B0BF-CB463DE0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 marL="114300" indent="0">
              <a:buClr>
                <a:srgbClr val="5BA3F4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Identify an action you would take with respect to GDPR during the handover process of the East Canada Paper SAP implementation project.</a:t>
            </a:r>
          </a:p>
          <a:p>
            <a:pPr>
              <a:buClr>
                <a:srgbClr val="5BA3F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EFFFF"/>
                </a:solidFill>
              </a:rPr>
              <a:t>Remove sensitive data about East Canada Paper and its business partners unless there is a legally acceptable reason to keep it.</a:t>
            </a:r>
          </a:p>
          <a:p>
            <a:pPr>
              <a:buClr>
                <a:srgbClr val="5BA3F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EFFFF"/>
                </a:solidFill>
              </a:rPr>
              <a:t>Execute the data destruction process.</a:t>
            </a:r>
          </a:p>
        </p:txBody>
      </p:sp>
    </p:spTree>
    <p:extLst>
      <p:ext uri="{BB962C8B-B14F-4D97-AF65-F5344CB8AC3E}">
        <p14:creationId xmlns:p14="http://schemas.microsoft.com/office/powerpoint/2010/main" val="82138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Drawings on colourful paper">
            <a:extLst>
              <a:ext uri="{FF2B5EF4-FFF2-40B4-BE49-F238E27FC236}">
                <a16:creationId xmlns:a16="http://schemas.microsoft.com/office/drawing/2014/main" id="{AC0F79C2-F514-4DD5-F013-4B8870F56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" r="23266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98ED7-8FAC-2036-A9B3-9EA6298E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IN" sz="3200">
                <a:solidFill>
                  <a:srgbClr val="FEFFFF"/>
                </a:solidFill>
              </a:rPr>
              <a:t>Customer Sign-off</a:t>
            </a:r>
            <a:endParaRPr lang="en-US" sz="3200">
              <a:solidFill>
                <a:srgbClr val="FE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763F-7D6D-5DE5-60F7-905F2863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en-US" sz="19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C850-2B17-4157-B0BF-CB463DE0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When you seek sign-off on the project from East Canada Paper, you must ensure that: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deliverables were provided to East Canada Paper.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qualified support team is in place.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end-users know how to operate the solution.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goals set by East Canada Paper were achieved.</a:t>
            </a:r>
          </a:p>
        </p:txBody>
      </p:sp>
    </p:spTree>
    <p:extLst>
      <p:ext uri="{BB962C8B-B14F-4D97-AF65-F5344CB8AC3E}">
        <p14:creationId xmlns:p14="http://schemas.microsoft.com/office/powerpoint/2010/main" val="250370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349EBF-6D1E-A207-F65D-B79B56DA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3FFD5-52AB-338A-B778-DBD52065A480}"/>
              </a:ext>
            </a:extLst>
          </p:cNvPr>
          <p:cNvSpPr txBox="1"/>
          <p:nvPr/>
        </p:nvSpPr>
        <p:spPr>
          <a:xfrm>
            <a:off x="4608252" y="2752449"/>
            <a:ext cx="2975495" cy="725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buClr>
                <a:srgbClr val="3F3F3F"/>
              </a:buClr>
              <a:buSzPts val="1800"/>
            </a:pPr>
            <a:r>
              <a:rPr lang="en-IN" sz="48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5520854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1fbadb-5215-4657-8cd0-66e907a8ae8a" xsi:nil="true"/>
    <lcf76f155ced4ddcb4097134ff3c332f xmlns="a2ed0cef-3a2d-40a6-90b0-1d334f8ecdc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936FB306F8DB41A799ACF908C7C4CB" ma:contentTypeVersion="16" ma:contentTypeDescription="Create a new document." ma:contentTypeScope="" ma:versionID="19635fc1aada0307b7e81ac7e512d3fa">
  <xsd:schema xmlns:xsd="http://www.w3.org/2001/XMLSchema" xmlns:xs="http://www.w3.org/2001/XMLSchema" xmlns:p="http://schemas.microsoft.com/office/2006/metadata/properties" xmlns:ns2="a2ed0cef-3a2d-40a6-90b0-1d334f8ecdca" xmlns:ns3="631fbadb-5215-4657-8cd0-66e907a8ae8a" targetNamespace="http://schemas.microsoft.com/office/2006/metadata/properties" ma:root="true" ma:fieldsID="031381bf049acfa6cee850d3371c02df" ns2:_="" ns3:_="">
    <xsd:import namespace="a2ed0cef-3a2d-40a6-90b0-1d334f8ecdca"/>
    <xsd:import namespace="631fbadb-5215-4657-8cd0-66e907a8ae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d0cef-3a2d-40a6-90b0-1d334f8ec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bfc8dc1-ab14-4a6b-8a4a-9f7f0b948a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fbadb-5215-4657-8cd0-66e907a8ae8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d90ccfa-17ec-4f09-83cb-84ffe74f4290}" ma:internalName="TaxCatchAll" ma:showField="CatchAllData" ma:web="631fbadb-5215-4657-8cd0-66e907a8ae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8F8D7E-074D-4024-8220-F352C7519D11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631fbadb-5215-4657-8cd0-66e907a8ae8a"/>
    <ds:schemaRef ds:uri="a2ed0cef-3a2d-40a6-90b0-1d334f8ecdc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BC64AE-D011-43C9-B034-8FE41488A819}">
  <ds:schemaRefs>
    <ds:schemaRef ds:uri="631fbadb-5215-4657-8cd0-66e907a8ae8a"/>
    <ds:schemaRef ds:uri="a2ed0cef-3a2d-40a6-90b0-1d334f8ecd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A4A4CF4-3D9F-4D5A-B4BB-47AB4BBBB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{3A2C1E2A-F2EE-0A4B-BD64-A2A220921756}tf10001069</Template>
  <TotalTime>1554</TotalTime>
  <Words>270</Words>
  <Application>Microsoft Macintosh PowerPoint</Application>
  <PresentationFormat>Widescreen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Wisp</vt:lpstr>
      <vt:lpstr>East Canada Paper</vt:lpstr>
      <vt:lpstr>Technical Tasks</vt:lpstr>
      <vt:lpstr>Business Process Checklist Items</vt:lpstr>
      <vt:lpstr>Support Process Checklist Items</vt:lpstr>
      <vt:lpstr>General Data Protection Regulation</vt:lpstr>
      <vt:lpstr>Customer Sign-off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RenewAgra Technical Solution Design Exemplar</dc:title>
  <dc:creator>Linda Scott</dc:creator>
  <cp:lastModifiedBy>Anne-Marie Fiore, Ed.D.</cp:lastModifiedBy>
  <cp:revision>21</cp:revision>
  <dcterms:created xsi:type="dcterms:W3CDTF">2022-12-03T14:16:29Z</dcterms:created>
  <dcterms:modified xsi:type="dcterms:W3CDTF">2023-12-24T17:55:01Z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0x010100ED936FB306F8DB41A799ACF908C7C4CB</vt:lpwstr>
  </property>
  <property fmtid="{D5CDD505-2E9C-101B-9397-08002B2CF9AE}" pid="3" name="MediaServiceImageTags">
    <vt:lpwstr/>
  </property>
</Properties>
</file>